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73" r:id="rId5"/>
    <p:sldId id="274" r:id="rId6"/>
    <p:sldId id="275" r:id="rId7"/>
    <p:sldId id="258" r:id="rId8"/>
    <p:sldId id="276" r:id="rId9"/>
    <p:sldId id="259" r:id="rId10"/>
    <p:sldId id="260" r:id="rId11"/>
    <p:sldId id="261" r:id="rId12"/>
    <p:sldId id="262" r:id="rId13"/>
    <p:sldId id="264" r:id="rId14"/>
    <p:sldId id="281" r:id="rId15"/>
    <p:sldId id="266" r:id="rId16"/>
    <p:sldId id="283" r:id="rId17"/>
    <p:sldId id="271" r:id="rId18"/>
    <p:sldId id="277" r:id="rId19"/>
    <p:sldId id="278" r:id="rId20"/>
    <p:sldId id="282" r:id="rId21"/>
    <p:sldId id="284" r:id="rId22"/>
    <p:sldId id="279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66" autoAdjust="0"/>
    <p:restoredTop sz="94660"/>
  </p:normalViewPr>
  <p:slideViewPr>
    <p:cSldViewPr snapToGrid="0">
      <p:cViewPr varScale="1">
        <p:scale>
          <a:sx n="55" d="100"/>
          <a:sy n="55" d="100"/>
        </p:scale>
        <p:origin x="84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" Target="../slides/slide3.xml"/><Relationship Id="rId7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slide" Target="../slides/slide4.xml"/><Relationship Id="rId5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slide" Target="../slides/slide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8B9CA-1DFE-4534-8667-3382803A54A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23270A-3081-4043-9A05-674C0515E585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информационная система? (ИС)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EB0B2A-5E95-4EFF-AF04-C7E7091BB364}" type="parTrans" cxnId="{4423FCCC-4724-4C14-8F77-5E613B9AD0E8}">
      <dgm:prSet/>
      <dgm:spPr/>
      <dgm:t>
        <a:bodyPr/>
        <a:lstStyle/>
        <a:p>
          <a:endParaRPr lang="en-US"/>
        </a:p>
      </dgm:t>
    </dgm:pt>
    <dgm:pt modelId="{2278E7B4-F765-47E2-A282-2871D5A8F724}" type="sibTrans" cxnId="{4423FCCC-4724-4C14-8F77-5E613B9AD0E8}">
      <dgm:prSet phldrT="01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B2528-2FFC-4E8F-A278-6DD83ECD26D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Система Управления Базами Данных (СУБД)?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D968C-72F9-4FDC-BACD-51874C96970B}" type="parTrans" cxnId="{69213AD7-1BAD-4BAB-B724-35A08B1982E2}">
      <dgm:prSet/>
      <dgm:spPr/>
      <dgm:t>
        <a:bodyPr/>
        <a:lstStyle/>
        <a:p>
          <a:endParaRPr lang="en-US"/>
        </a:p>
      </dgm:t>
    </dgm:pt>
    <dgm:pt modelId="{D8C11867-3C6F-416D-A83D-838E3465F4C3}" type="sibTrans" cxnId="{69213AD7-1BAD-4BAB-B724-35A08B1982E2}">
      <dgm:prSet phldrT="02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5684AF-0EEC-4FCC-BE31-4BADEFE9D06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База Данных? (БД)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58C2A7-8B37-4ADC-963F-EDC028165CF3}" type="parTrans" cxnId="{B7205D54-D83F-4EFB-B9A1-54BD9785DAEE}">
      <dgm:prSet/>
      <dgm:spPr/>
      <dgm:t>
        <a:bodyPr/>
        <a:lstStyle/>
        <a:p>
          <a:endParaRPr lang="en-US"/>
        </a:p>
      </dgm:t>
    </dgm:pt>
    <dgm:pt modelId="{A6F564E3-2E3F-49F1-AB39-CB1815DAF50E}" type="sibTrans" cxnId="{B7205D54-D83F-4EFB-B9A1-54BD9785DAEE}">
      <dgm:prSet phldrT="03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326B1B-7A1F-44E3-B2C2-DFC676D5B40D}" type="pres">
      <dgm:prSet presAssocID="{7158B9CA-1DFE-4534-8667-3382803A54A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3E4C8DC-D54C-4B33-9BF7-FF000BDFDA53}" type="pres">
      <dgm:prSet presAssocID="{7158B9CA-1DFE-4534-8667-3382803A54AE}" presName="container" presStyleCnt="0">
        <dgm:presLayoutVars>
          <dgm:dir/>
          <dgm:resizeHandles val="exact"/>
        </dgm:presLayoutVars>
      </dgm:prSet>
      <dgm:spPr/>
    </dgm:pt>
    <dgm:pt modelId="{F4990BB4-2D58-4A54-B819-A2933CD7571A}" type="pres">
      <dgm:prSet presAssocID="{A623270A-3081-4043-9A05-674C0515E585}" presName="compNode" presStyleCnt="0"/>
      <dgm:spPr/>
    </dgm:pt>
    <dgm:pt modelId="{7F286CC6-9910-46C8-9331-D3EE19E05552}" type="pres">
      <dgm:prSet presAssocID="{A623270A-3081-4043-9A05-674C0515E585}" presName="iconBgRect" presStyleLbl="bgShp" presStyleIdx="0" presStyleCnt="3"/>
      <dgm:spPr/>
    </dgm:pt>
    <dgm:pt modelId="{546B5471-69AE-42B1-AD9D-15DD016E4702}" type="pres">
      <dgm:prSet presAssocID="{A623270A-3081-4043-9A05-674C0515E585}" presName="iconRect" presStyleLbl="node1" presStyleIdx="0" presStyleCnt="3" custLinFactNeighborX="2313" custLinFactNeighborY="5000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Сервер со сплошной заливкой">
            <a:hlinkClick xmlns:r="http://schemas.openxmlformats.org/officeDocument/2006/relationships" r:id="rId3" action="ppaction://hlinksldjump"/>
          </dgm14:cNvPr>
        </a:ext>
      </dgm:extLst>
    </dgm:pt>
    <dgm:pt modelId="{10F73EE8-2B28-49E4-9EBC-8EBC9EB8E3D1}" type="pres">
      <dgm:prSet presAssocID="{A623270A-3081-4043-9A05-674C0515E585}" presName="spaceRect" presStyleCnt="0"/>
      <dgm:spPr/>
    </dgm:pt>
    <dgm:pt modelId="{ED0BE018-EAAA-4EE6-A316-4F3E519F75D1}" type="pres">
      <dgm:prSet presAssocID="{A623270A-3081-4043-9A05-674C0515E58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9419B823-0ABF-4625-8CB5-7A6E77FC239B}" type="pres">
      <dgm:prSet presAssocID="{2278E7B4-F765-47E2-A282-2871D5A8F724}" presName="sibTrans" presStyleLbl="sibTrans2D1" presStyleIdx="0" presStyleCnt="0"/>
      <dgm:spPr/>
      <dgm:t>
        <a:bodyPr/>
        <a:lstStyle/>
        <a:p>
          <a:endParaRPr lang="ru-RU"/>
        </a:p>
      </dgm:t>
    </dgm:pt>
    <dgm:pt modelId="{0EA038D8-1458-4B25-901C-ED2DA1FDEFE6}" type="pres">
      <dgm:prSet presAssocID="{4F9B2528-2FFC-4E8F-A278-6DD83ECD26D7}" presName="compNode" presStyleCnt="0"/>
      <dgm:spPr/>
    </dgm:pt>
    <dgm:pt modelId="{B326E7DC-0C90-424B-A200-8AEBFA0B18A2}" type="pres">
      <dgm:prSet presAssocID="{4F9B2528-2FFC-4E8F-A278-6DD83ECD26D7}" presName="iconBgRect" presStyleLbl="bgShp" presStyleIdx="1" presStyleCnt="3"/>
      <dgm:spPr/>
    </dgm:pt>
    <dgm:pt modelId="{8263B927-781A-4FAF-9E5E-C60FCD3F43EF}" type="pres">
      <dgm:prSet presAssocID="{4F9B2528-2FFC-4E8F-A278-6DD83ECD26D7}" presName="iconRect" presStyleLbl="node1" presStyleIdx="1" presStyleCnt="3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Иерархия контур">
            <a:hlinkClick xmlns:r="http://schemas.openxmlformats.org/officeDocument/2006/relationships" r:id="rId6" action="ppaction://hlinksldjump"/>
          </dgm14:cNvPr>
        </a:ext>
      </dgm:extLst>
    </dgm:pt>
    <dgm:pt modelId="{215F51F1-171E-4FE0-A075-6757EE257D30}" type="pres">
      <dgm:prSet presAssocID="{4F9B2528-2FFC-4E8F-A278-6DD83ECD26D7}" presName="spaceRect" presStyleCnt="0"/>
      <dgm:spPr/>
    </dgm:pt>
    <dgm:pt modelId="{5850FE72-10FF-46B7-973F-E2F4668CD611}" type="pres">
      <dgm:prSet presAssocID="{4F9B2528-2FFC-4E8F-A278-6DD83ECD26D7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48FF66F5-D092-4968-B8B5-6F7A0F671FD9}" type="pres">
      <dgm:prSet presAssocID="{D8C11867-3C6F-416D-A83D-838E3465F4C3}" presName="sibTrans" presStyleLbl="sibTrans2D1" presStyleIdx="0" presStyleCnt="0"/>
      <dgm:spPr/>
      <dgm:t>
        <a:bodyPr/>
        <a:lstStyle/>
        <a:p>
          <a:endParaRPr lang="ru-RU"/>
        </a:p>
      </dgm:t>
    </dgm:pt>
    <dgm:pt modelId="{DEAFDE0B-6ADE-4995-BA2A-BECCC8244A8B}" type="pres">
      <dgm:prSet presAssocID="{A35684AF-0EEC-4FCC-BE31-4BADEFE9D069}" presName="compNode" presStyleCnt="0"/>
      <dgm:spPr/>
    </dgm:pt>
    <dgm:pt modelId="{221F8FDC-CDC4-4B42-9760-8327DAF1E95A}" type="pres">
      <dgm:prSet presAssocID="{A35684AF-0EEC-4FCC-BE31-4BADEFE9D069}" presName="iconBgRect" presStyleLbl="bgShp" presStyleIdx="2" presStyleCnt="3"/>
      <dgm:spPr/>
    </dgm:pt>
    <dgm:pt modelId="{A4EFDF7B-93FA-4E70-8339-7144B18863A5}" type="pres">
      <dgm:prSet presAssocID="{A35684AF-0EEC-4FCC-BE31-4BADEFE9D069}" presName="iconRect" presStyleLbl="node1" presStyleIdx="2" presStyleCnt="3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База данных со сплошной заливкой">
            <a:hlinkClick xmlns:r="http://schemas.openxmlformats.org/officeDocument/2006/relationships" r:id="rId9" action="ppaction://hlinksldjump"/>
          </dgm14:cNvPr>
        </a:ext>
      </dgm:extLst>
    </dgm:pt>
    <dgm:pt modelId="{DA5BE561-4D35-44BC-8C24-BB20A7556F2E}" type="pres">
      <dgm:prSet presAssocID="{A35684AF-0EEC-4FCC-BE31-4BADEFE9D069}" presName="spaceRect" presStyleCnt="0"/>
      <dgm:spPr/>
    </dgm:pt>
    <dgm:pt modelId="{7E4005C5-8C91-4E30-BEBE-C0BFA828B9F4}" type="pres">
      <dgm:prSet presAssocID="{A35684AF-0EEC-4FCC-BE31-4BADEFE9D0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381CD54-F9B7-44E0-A836-996E03F509D8}" type="presOf" srcId="{D8C11867-3C6F-416D-A83D-838E3465F4C3}" destId="{48FF66F5-D092-4968-B8B5-6F7A0F671FD9}" srcOrd="0" destOrd="0" presId="urn:microsoft.com/office/officeart/2018/2/layout/IconCircleList"/>
    <dgm:cxn modelId="{BC0499D2-E156-48B1-8A1C-BD982DE7BDFC}" type="presOf" srcId="{7158B9CA-1DFE-4534-8667-3382803A54AE}" destId="{E9326B1B-7A1F-44E3-B2C2-DFC676D5B40D}" srcOrd="0" destOrd="0" presId="urn:microsoft.com/office/officeart/2018/2/layout/IconCircleList"/>
    <dgm:cxn modelId="{E4FB54C0-AE80-4CD7-8469-27A1F3AC947D}" type="presOf" srcId="{4F9B2528-2FFC-4E8F-A278-6DD83ECD26D7}" destId="{5850FE72-10FF-46B7-973F-E2F4668CD611}" srcOrd="0" destOrd="0" presId="urn:microsoft.com/office/officeart/2018/2/layout/IconCircleList"/>
    <dgm:cxn modelId="{B7205D54-D83F-4EFB-B9A1-54BD9785DAEE}" srcId="{7158B9CA-1DFE-4534-8667-3382803A54AE}" destId="{A35684AF-0EEC-4FCC-BE31-4BADEFE9D069}" srcOrd="2" destOrd="0" parTransId="{4458C2A7-8B37-4ADC-963F-EDC028165CF3}" sibTransId="{A6F564E3-2E3F-49F1-AB39-CB1815DAF50E}"/>
    <dgm:cxn modelId="{5320B8C8-8FC0-490B-8793-AA08F9EA9F1E}" type="presOf" srcId="{A623270A-3081-4043-9A05-674C0515E585}" destId="{ED0BE018-EAAA-4EE6-A316-4F3E519F75D1}" srcOrd="0" destOrd="0" presId="urn:microsoft.com/office/officeart/2018/2/layout/IconCircleList"/>
    <dgm:cxn modelId="{4423FCCC-4724-4C14-8F77-5E613B9AD0E8}" srcId="{7158B9CA-1DFE-4534-8667-3382803A54AE}" destId="{A623270A-3081-4043-9A05-674C0515E585}" srcOrd="0" destOrd="0" parTransId="{C4EB0B2A-5E95-4EFF-AF04-C7E7091BB364}" sibTransId="{2278E7B4-F765-47E2-A282-2871D5A8F724}"/>
    <dgm:cxn modelId="{55B8FB82-A489-42C5-97E2-3AA24376FBF1}" type="presOf" srcId="{2278E7B4-F765-47E2-A282-2871D5A8F724}" destId="{9419B823-0ABF-4625-8CB5-7A6E77FC239B}" srcOrd="0" destOrd="0" presId="urn:microsoft.com/office/officeart/2018/2/layout/IconCircleList"/>
    <dgm:cxn modelId="{69213AD7-1BAD-4BAB-B724-35A08B1982E2}" srcId="{7158B9CA-1DFE-4534-8667-3382803A54AE}" destId="{4F9B2528-2FFC-4E8F-A278-6DD83ECD26D7}" srcOrd="1" destOrd="0" parTransId="{B97D968C-72F9-4FDC-BACD-51874C96970B}" sibTransId="{D8C11867-3C6F-416D-A83D-838E3465F4C3}"/>
    <dgm:cxn modelId="{A6CB0C16-9878-4414-811C-AA2341890819}" type="presOf" srcId="{A35684AF-0EEC-4FCC-BE31-4BADEFE9D069}" destId="{7E4005C5-8C91-4E30-BEBE-C0BFA828B9F4}" srcOrd="0" destOrd="0" presId="urn:microsoft.com/office/officeart/2018/2/layout/IconCircleList"/>
    <dgm:cxn modelId="{D8951AD5-3883-4227-938F-484173AE5E3C}" type="presParOf" srcId="{E9326B1B-7A1F-44E3-B2C2-DFC676D5B40D}" destId="{43E4C8DC-D54C-4B33-9BF7-FF000BDFDA53}" srcOrd="0" destOrd="0" presId="urn:microsoft.com/office/officeart/2018/2/layout/IconCircleList"/>
    <dgm:cxn modelId="{A5CF1D32-639D-477D-9D1D-3A6DB367DF21}" type="presParOf" srcId="{43E4C8DC-D54C-4B33-9BF7-FF000BDFDA53}" destId="{F4990BB4-2D58-4A54-B819-A2933CD7571A}" srcOrd="0" destOrd="0" presId="urn:microsoft.com/office/officeart/2018/2/layout/IconCircleList"/>
    <dgm:cxn modelId="{BEC9C5CE-CB2A-432A-9B5C-80857B3835CA}" type="presParOf" srcId="{F4990BB4-2D58-4A54-B819-A2933CD7571A}" destId="{7F286CC6-9910-46C8-9331-D3EE19E05552}" srcOrd="0" destOrd="0" presId="urn:microsoft.com/office/officeart/2018/2/layout/IconCircleList"/>
    <dgm:cxn modelId="{9F0C4CB1-19CB-4105-A222-F2DBFFFA6F64}" type="presParOf" srcId="{F4990BB4-2D58-4A54-B819-A2933CD7571A}" destId="{546B5471-69AE-42B1-AD9D-15DD016E4702}" srcOrd="1" destOrd="0" presId="urn:microsoft.com/office/officeart/2018/2/layout/IconCircleList"/>
    <dgm:cxn modelId="{5B8C2E23-C13C-4388-9445-EA57637E8B77}" type="presParOf" srcId="{F4990BB4-2D58-4A54-B819-A2933CD7571A}" destId="{10F73EE8-2B28-49E4-9EBC-8EBC9EB8E3D1}" srcOrd="2" destOrd="0" presId="urn:microsoft.com/office/officeart/2018/2/layout/IconCircleList"/>
    <dgm:cxn modelId="{E9C2D046-E58D-447A-AA45-87EEBE427349}" type="presParOf" srcId="{F4990BB4-2D58-4A54-B819-A2933CD7571A}" destId="{ED0BE018-EAAA-4EE6-A316-4F3E519F75D1}" srcOrd="3" destOrd="0" presId="urn:microsoft.com/office/officeart/2018/2/layout/IconCircleList"/>
    <dgm:cxn modelId="{D6FCB494-5698-457E-BE1F-233B88B65D3A}" type="presParOf" srcId="{43E4C8DC-D54C-4B33-9BF7-FF000BDFDA53}" destId="{9419B823-0ABF-4625-8CB5-7A6E77FC239B}" srcOrd="1" destOrd="0" presId="urn:microsoft.com/office/officeart/2018/2/layout/IconCircleList"/>
    <dgm:cxn modelId="{3D4EFBF6-3425-4318-A89C-9C6DE05925A4}" type="presParOf" srcId="{43E4C8DC-D54C-4B33-9BF7-FF000BDFDA53}" destId="{0EA038D8-1458-4B25-901C-ED2DA1FDEFE6}" srcOrd="2" destOrd="0" presId="urn:microsoft.com/office/officeart/2018/2/layout/IconCircleList"/>
    <dgm:cxn modelId="{E53950EE-C9F1-497A-B4FA-9B500724CA87}" type="presParOf" srcId="{0EA038D8-1458-4B25-901C-ED2DA1FDEFE6}" destId="{B326E7DC-0C90-424B-A200-8AEBFA0B18A2}" srcOrd="0" destOrd="0" presId="urn:microsoft.com/office/officeart/2018/2/layout/IconCircleList"/>
    <dgm:cxn modelId="{BAE55F6B-3C0E-4F17-B8A8-E47F984DF918}" type="presParOf" srcId="{0EA038D8-1458-4B25-901C-ED2DA1FDEFE6}" destId="{8263B927-781A-4FAF-9E5E-C60FCD3F43EF}" srcOrd="1" destOrd="0" presId="urn:microsoft.com/office/officeart/2018/2/layout/IconCircleList"/>
    <dgm:cxn modelId="{6F93F587-E0D5-436A-886F-2CB5359564B9}" type="presParOf" srcId="{0EA038D8-1458-4B25-901C-ED2DA1FDEFE6}" destId="{215F51F1-171E-4FE0-A075-6757EE257D30}" srcOrd="2" destOrd="0" presId="urn:microsoft.com/office/officeart/2018/2/layout/IconCircleList"/>
    <dgm:cxn modelId="{82DDF884-444B-4A86-AE44-BCDCA4467241}" type="presParOf" srcId="{0EA038D8-1458-4B25-901C-ED2DA1FDEFE6}" destId="{5850FE72-10FF-46B7-973F-E2F4668CD611}" srcOrd="3" destOrd="0" presId="urn:microsoft.com/office/officeart/2018/2/layout/IconCircleList"/>
    <dgm:cxn modelId="{F87571D7-35B2-480C-8EF1-AE6AF89F7BE3}" type="presParOf" srcId="{43E4C8DC-D54C-4B33-9BF7-FF000BDFDA53}" destId="{48FF66F5-D092-4968-B8B5-6F7A0F671FD9}" srcOrd="3" destOrd="0" presId="urn:microsoft.com/office/officeart/2018/2/layout/IconCircleList"/>
    <dgm:cxn modelId="{B1363C50-3503-45E5-BEAC-4AF485587951}" type="presParOf" srcId="{43E4C8DC-D54C-4B33-9BF7-FF000BDFDA53}" destId="{DEAFDE0B-6ADE-4995-BA2A-BECCC8244A8B}" srcOrd="4" destOrd="0" presId="urn:microsoft.com/office/officeart/2018/2/layout/IconCircleList"/>
    <dgm:cxn modelId="{9A9E5CD9-F410-453F-92DD-C4769221D011}" type="presParOf" srcId="{DEAFDE0B-6ADE-4995-BA2A-BECCC8244A8B}" destId="{221F8FDC-CDC4-4B42-9760-8327DAF1E95A}" srcOrd="0" destOrd="0" presId="urn:microsoft.com/office/officeart/2018/2/layout/IconCircleList"/>
    <dgm:cxn modelId="{7E85F60D-AFF7-4337-ABED-D9DF7AF14FBD}" type="presParOf" srcId="{DEAFDE0B-6ADE-4995-BA2A-BECCC8244A8B}" destId="{A4EFDF7B-93FA-4E70-8339-7144B18863A5}" srcOrd="1" destOrd="0" presId="urn:microsoft.com/office/officeart/2018/2/layout/IconCircleList"/>
    <dgm:cxn modelId="{DDB9F1A6-F34C-4452-9051-E2627DB6D354}" type="presParOf" srcId="{DEAFDE0B-6ADE-4995-BA2A-BECCC8244A8B}" destId="{DA5BE561-4D35-44BC-8C24-BB20A7556F2E}" srcOrd="2" destOrd="0" presId="urn:microsoft.com/office/officeart/2018/2/layout/IconCircleList"/>
    <dgm:cxn modelId="{4BFA37DF-9D10-416D-B7BE-CBD66C4FDD70}" type="presParOf" srcId="{DEAFDE0B-6ADE-4995-BA2A-BECCC8244A8B}" destId="{7E4005C5-8C91-4E30-BEBE-C0BFA828B9F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DFA0E4-37E7-4E83-8846-AA9784F37C1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78A656-4944-4801-BC45-690571BA0151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Выполнить А</a:t>
          </a:r>
          <a:r>
            <a:rPr lang="ru-RU" sz="2000" dirty="0" smtClean="0"/>
            <a:t>нализ предметной области и поставить задачи  по разработке автоматизированной информационной системы компьютерные сети.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A9ED9-7CEC-428A-BA9C-DBA8D7FB42F6}" type="parTrans" cxnId="{26F35686-4745-48CA-99B8-389A04A43579}">
      <dgm:prSet/>
      <dgm:spPr/>
      <dgm:t>
        <a:bodyPr/>
        <a:lstStyle/>
        <a:p>
          <a:endParaRPr lang="en-US"/>
        </a:p>
      </dgm:t>
    </dgm:pt>
    <dgm:pt modelId="{84ECD06B-0DBD-46AA-8BEE-2287F975F7F1}" type="sibTrans" cxnId="{26F35686-4745-48CA-99B8-389A04A43579}">
      <dgm:prSet/>
      <dgm:spPr/>
      <dgm:t>
        <a:bodyPr/>
        <a:lstStyle/>
        <a:p>
          <a:endParaRPr lang="en-US"/>
        </a:p>
      </dgm:t>
    </dgm:pt>
    <dgm:pt modelId="{F89F0E3D-3487-4BD8-90AC-F9C3256F0977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smtClean="0"/>
            <a:t>Выбрать необходимые технологии и программы для разработки информационной системы.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C4D5C8B-178C-4096-B577-CEFCEA987401}" type="parTrans" cxnId="{5E45446D-E99C-4EF8-BDAD-AFC77DC6AA0F}">
      <dgm:prSet/>
      <dgm:spPr/>
      <dgm:t>
        <a:bodyPr/>
        <a:lstStyle/>
        <a:p>
          <a:endParaRPr lang="en-US"/>
        </a:p>
      </dgm:t>
    </dgm:pt>
    <dgm:pt modelId="{8299BA66-2D73-4F99-93F1-EE5B67A2A53B}" type="sibTrans" cxnId="{5E45446D-E99C-4EF8-BDAD-AFC77DC6AA0F}">
      <dgm:prSet/>
      <dgm:spPr/>
      <dgm:t>
        <a:bodyPr/>
        <a:lstStyle/>
        <a:p>
          <a:endParaRPr lang="en-US"/>
        </a:p>
      </dgm:t>
    </dgm:pt>
    <dgm:pt modelId="{A54D4312-3AB8-471A-83C1-C8AF48DCE5C6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Сп</a:t>
          </a:r>
          <a:r>
            <a:rPr lang="ru-RU" dirty="0" smtClean="0"/>
            <a:t>роектировать архитектуры автоматизированной информационной системы и разработать ее функциональные модули.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A90B28-263C-4EB4-9E7D-8D0B4B88B5A0}" type="parTrans" cxnId="{88FF5B19-462A-41DA-A73D-C2A3D9C25EB2}">
      <dgm:prSet/>
      <dgm:spPr/>
      <dgm:t>
        <a:bodyPr/>
        <a:lstStyle/>
        <a:p>
          <a:endParaRPr lang="en-US"/>
        </a:p>
      </dgm:t>
    </dgm:pt>
    <dgm:pt modelId="{8AA04A12-33F3-4CE0-8ED1-5CE4F7CF0C7F}" type="sibTrans" cxnId="{88FF5B19-462A-41DA-A73D-C2A3D9C25EB2}">
      <dgm:prSet/>
      <dgm:spPr/>
      <dgm:t>
        <a:bodyPr/>
        <a:lstStyle/>
        <a:p>
          <a:endParaRPr lang="en-US"/>
        </a:p>
      </dgm:t>
    </dgm:pt>
    <dgm:pt modelId="{0B28022F-1060-40F4-8048-30FF5C4726C1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smtClean="0"/>
            <a:t>Разработать базу данных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E6EFE1-8F7B-4694-9251-29C9A0213D97}" type="parTrans" cxnId="{94E08740-3E20-4BEF-824E-AC5F85C1C0F4}">
      <dgm:prSet/>
      <dgm:spPr/>
      <dgm:t>
        <a:bodyPr/>
        <a:lstStyle/>
        <a:p>
          <a:endParaRPr lang="en-US"/>
        </a:p>
      </dgm:t>
    </dgm:pt>
    <dgm:pt modelId="{6D421A52-A81C-4337-9D39-6D620A784F55}" type="sibTrans" cxnId="{94E08740-3E20-4BEF-824E-AC5F85C1C0F4}">
      <dgm:prSet/>
      <dgm:spPr/>
      <dgm:t>
        <a:bodyPr/>
        <a:lstStyle/>
        <a:p>
          <a:endParaRPr lang="en-US"/>
        </a:p>
      </dgm:t>
    </dgm:pt>
    <dgm:pt modelId="{B8D0E0E0-D443-43EF-9677-CA4E628B2DE1}">
      <dgm:prSet/>
      <dgm:spPr/>
      <dgm:t>
        <a:bodyPr/>
        <a:lstStyle/>
        <a:p>
          <a:r>
            <a:rPr lang="ru-RU" dirty="0" smtClean="0"/>
            <a:t>5. Реализовать функциональные модули автоматизированной информационной системы с использованием выбранных технологий и программных средств.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F3A8A9-D8C4-47C9-93EE-74F2DA21F2BD}" type="parTrans" cxnId="{37615FEE-285C-4020-82A7-19F636A11570}">
      <dgm:prSet/>
      <dgm:spPr/>
      <dgm:t>
        <a:bodyPr/>
        <a:lstStyle/>
        <a:p>
          <a:endParaRPr lang="ru-RU"/>
        </a:p>
      </dgm:t>
    </dgm:pt>
    <dgm:pt modelId="{287DC856-C1E8-488D-AF2F-4EDD9F809F22}" type="sibTrans" cxnId="{37615FEE-285C-4020-82A7-19F636A11570}">
      <dgm:prSet/>
      <dgm:spPr/>
      <dgm:t>
        <a:bodyPr/>
        <a:lstStyle/>
        <a:p>
          <a:endParaRPr lang="ru-RU"/>
        </a:p>
      </dgm:t>
    </dgm:pt>
    <dgm:pt modelId="{DF67DEC6-DC10-44D5-A6DC-3945AE3F77F9}">
      <dgm:prSet/>
      <dgm:spPr/>
      <dgm:t>
        <a:bodyPr/>
        <a:lstStyle/>
        <a:p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Про т</a:t>
          </a:r>
          <a:r>
            <a:rPr lang="ru-RU" dirty="0" smtClean="0"/>
            <a:t>естировать разработанную автоматизированную информационную систему компьютерные сети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6C0C15-26FD-4249-A445-44FA97930EDA}" type="parTrans" cxnId="{412E0829-D005-48F1-8A8D-1D34FF080DD3}">
      <dgm:prSet/>
      <dgm:spPr/>
      <dgm:t>
        <a:bodyPr/>
        <a:lstStyle/>
        <a:p>
          <a:endParaRPr lang="ru-RU"/>
        </a:p>
      </dgm:t>
    </dgm:pt>
    <dgm:pt modelId="{91BDA741-F98C-4E8F-9563-D3C137E6878E}" type="sibTrans" cxnId="{412E0829-D005-48F1-8A8D-1D34FF080DD3}">
      <dgm:prSet/>
      <dgm:spPr/>
      <dgm:t>
        <a:bodyPr/>
        <a:lstStyle/>
        <a:p>
          <a:endParaRPr lang="ru-RU"/>
        </a:p>
      </dgm:t>
    </dgm:pt>
    <dgm:pt modelId="{7821C964-BEC3-4525-927F-0D07539DA9F6}" type="pres">
      <dgm:prSet presAssocID="{16DFA0E4-37E7-4E83-8846-AA9784F37C1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31612CD-64AF-4281-81C6-983B96116BFE}" type="pres">
      <dgm:prSet presAssocID="{5878A656-4944-4801-BC45-690571BA0151}" presName="parentText" presStyleLbl="node1" presStyleIdx="0" presStyleCnt="6" custScaleY="102741" custLinFactNeighborY="-201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B60938-2743-4AA3-ACF6-5BB105F2440C}" type="pres">
      <dgm:prSet presAssocID="{84ECD06B-0DBD-46AA-8BEE-2287F975F7F1}" presName="spacer" presStyleCnt="0"/>
      <dgm:spPr/>
    </dgm:pt>
    <dgm:pt modelId="{F8A3D75E-D8C1-4A67-B0AC-7A17C3DA844E}" type="pres">
      <dgm:prSet presAssocID="{F89F0E3D-3487-4BD8-90AC-F9C3256F0977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5444DF-6F24-4ABE-BC73-E586D647F18F}" type="pres">
      <dgm:prSet presAssocID="{8299BA66-2D73-4F99-93F1-EE5B67A2A53B}" presName="spacer" presStyleCnt="0"/>
      <dgm:spPr/>
    </dgm:pt>
    <dgm:pt modelId="{A4802BD6-BA1B-43FE-8007-AE4BE3CFDFC9}" type="pres">
      <dgm:prSet presAssocID="{A54D4312-3AB8-471A-83C1-C8AF48DCE5C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88F69-A452-418E-A7C4-7DBD87B5C6EB}" type="pres">
      <dgm:prSet presAssocID="{8AA04A12-33F3-4CE0-8ED1-5CE4F7CF0C7F}" presName="spacer" presStyleCnt="0"/>
      <dgm:spPr/>
    </dgm:pt>
    <dgm:pt modelId="{D5424E49-0766-44B2-A64D-8AB0773103F9}" type="pres">
      <dgm:prSet presAssocID="{0B28022F-1060-40F4-8048-30FF5C4726C1}" presName="parentText" presStyleLbl="node1" presStyleIdx="3" presStyleCnt="6" custLinFactNeighborX="-79" custLinFactNeighborY="6798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F7D6D8-FF26-4BF5-BA40-CEED450CE01E}" type="pres">
      <dgm:prSet presAssocID="{6D421A52-A81C-4337-9D39-6D620A784F55}" presName="spacer" presStyleCnt="0"/>
      <dgm:spPr/>
    </dgm:pt>
    <dgm:pt modelId="{48BCC30B-63DC-4184-884C-73D837D3BF64}" type="pres">
      <dgm:prSet presAssocID="{B8D0E0E0-D443-43EF-9677-CA4E628B2DE1}" presName="parentText" presStyleLbl="node1" presStyleIdx="4" presStyleCnt="6" custLinFactNeighborX="-79" custLinFactNeighborY="6798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7551A4-E656-4A0B-AEDF-D9D60C11F7B8}" type="pres">
      <dgm:prSet presAssocID="{287DC856-C1E8-488D-AF2F-4EDD9F809F22}" presName="spacer" presStyleCnt="0"/>
      <dgm:spPr/>
    </dgm:pt>
    <dgm:pt modelId="{1FAF5C52-C443-4E9C-8326-1431F00787B7}" type="pres">
      <dgm:prSet presAssocID="{DF67DEC6-DC10-44D5-A6DC-3945AE3F77F9}" presName="parentText" presStyleLbl="node1" presStyleIdx="5" presStyleCnt="6" custScaleY="129819" custLinFactNeighborX="-79" custLinFactNeighborY="6798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DA0ECC9-15F7-4129-80D2-B4F884796B1C}" type="presOf" srcId="{0B28022F-1060-40F4-8048-30FF5C4726C1}" destId="{D5424E49-0766-44B2-A64D-8AB0773103F9}" srcOrd="0" destOrd="0" presId="urn:microsoft.com/office/officeart/2005/8/layout/vList2"/>
    <dgm:cxn modelId="{47E071D1-3B4C-4314-B111-1D4C026C8EE3}" type="presOf" srcId="{B8D0E0E0-D443-43EF-9677-CA4E628B2DE1}" destId="{48BCC30B-63DC-4184-884C-73D837D3BF64}" srcOrd="0" destOrd="0" presId="urn:microsoft.com/office/officeart/2005/8/layout/vList2"/>
    <dgm:cxn modelId="{5E45446D-E99C-4EF8-BDAD-AFC77DC6AA0F}" srcId="{16DFA0E4-37E7-4E83-8846-AA9784F37C1A}" destId="{F89F0E3D-3487-4BD8-90AC-F9C3256F0977}" srcOrd="1" destOrd="0" parTransId="{7C4D5C8B-178C-4096-B577-CEFCEA987401}" sibTransId="{8299BA66-2D73-4F99-93F1-EE5B67A2A53B}"/>
    <dgm:cxn modelId="{F478E63B-FBD7-45B1-A935-07FC9C3D3B17}" type="presOf" srcId="{F89F0E3D-3487-4BD8-90AC-F9C3256F0977}" destId="{F8A3D75E-D8C1-4A67-B0AC-7A17C3DA844E}" srcOrd="0" destOrd="0" presId="urn:microsoft.com/office/officeart/2005/8/layout/vList2"/>
    <dgm:cxn modelId="{8477BAC6-1E1C-4321-8BFD-1BBC9ABAC780}" type="presOf" srcId="{A54D4312-3AB8-471A-83C1-C8AF48DCE5C6}" destId="{A4802BD6-BA1B-43FE-8007-AE4BE3CFDFC9}" srcOrd="0" destOrd="0" presId="urn:microsoft.com/office/officeart/2005/8/layout/vList2"/>
    <dgm:cxn modelId="{94E08740-3E20-4BEF-824E-AC5F85C1C0F4}" srcId="{16DFA0E4-37E7-4E83-8846-AA9784F37C1A}" destId="{0B28022F-1060-40F4-8048-30FF5C4726C1}" srcOrd="3" destOrd="0" parTransId="{B9E6EFE1-8F7B-4694-9251-29C9A0213D97}" sibTransId="{6D421A52-A81C-4337-9D39-6D620A784F55}"/>
    <dgm:cxn modelId="{1F39B86E-CA7B-4090-B4CD-1A050777EDF2}" type="presOf" srcId="{DF67DEC6-DC10-44D5-A6DC-3945AE3F77F9}" destId="{1FAF5C52-C443-4E9C-8326-1431F00787B7}" srcOrd="0" destOrd="0" presId="urn:microsoft.com/office/officeart/2005/8/layout/vList2"/>
    <dgm:cxn modelId="{26F35686-4745-48CA-99B8-389A04A43579}" srcId="{16DFA0E4-37E7-4E83-8846-AA9784F37C1A}" destId="{5878A656-4944-4801-BC45-690571BA0151}" srcOrd="0" destOrd="0" parTransId="{A30A9ED9-7CEC-428A-BA9C-DBA8D7FB42F6}" sibTransId="{84ECD06B-0DBD-46AA-8BEE-2287F975F7F1}"/>
    <dgm:cxn modelId="{15A0C858-4AC1-4A68-A602-49C8D47C7F2C}" type="presOf" srcId="{16DFA0E4-37E7-4E83-8846-AA9784F37C1A}" destId="{7821C964-BEC3-4525-927F-0D07539DA9F6}" srcOrd="0" destOrd="0" presId="urn:microsoft.com/office/officeart/2005/8/layout/vList2"/>
    <dgm:cxn modelId="{412E0829-D005-48F1-8A8D-1D34FF080DD3}" srcId="{16DFA0E4-37E7-4E83-8846-AA9784F37C1A}" destId="{DF67DEC6-DC10-44D5-A6DC-3945AE3F77F9}" srcOrd="5" destOrd="0" parTransId="{D76C0C15-26FD-4249-A445-44FA97930EDA}" sibTransId="{91BDA741-F98C-4E8F-9563-D3C137E6878E}"/>
    <dgm:cxn modelId="{88FF5B19-462A-41DA-A73D-C2A3D9C25EB2}" srcId="{16DFA0E4-37E7-4E83-8846-AA9784F37C1A}" destId="{A54D4312-3AB8-471A-83C1-C8AF48DCE5C6}" srcOrd="2" destOrd="0" parTransId="{38A90B28-263C-4EB4-9E7D-8D0B4B88B5A0}" sibTransId="{8AA04A12-33F3-4CE0-8ED1-5CE4F7CF0C7F}"/>
    <dgm:cxn modelId="{37615FEE-285C-4020-82A7-19F636A11570}" srcId="{16DFA0E4-37E7-4E83-8846-AA9784F37C1A}" destId="{B8D0E0E0-D443-43EF-9677-CA4E628B2DE1}" srcOrd="4" destOrd="0" parTransId="{7FF3A8A9-D8C4-47C9-93EE-74F2DA21F2BD}" sibTransId="{287DC856-C1E8-488D-AF2F-4EDD9F809F22}"/>
    <dgm:cxn modelId="{3BB2DF1E-055D-4C2A-A67F-E82E884CDC87}" type="presOf" srcId="{5878A656-4944-4801-BC45-690571BA0151}" destId="{431612CD-64AF-4281-81C6-983B96116BFE}" srcOrd="0" destOrd="0" presId="urn:microsoft.com/office/officeart/2005/8/layout/vList2"/>
    <dgm:cxn modelId="{5A0CAF26-D139-465C-B594-4F3D558FD645}" type="presParOf" srcId="{7821C964-BEC3-4525-927F-0D07539DA9F6}" destId="{431612CD-64AF-4281-81C6-983B96116BFE}" srcOrd="0" destOrd="0" presId="urn:microsoft.com/office/officeart/2005/8/layout/vList2"/>
    <dgm:cxn modelId="{E8A33D37-AD9E-4E3C-86F9-FC9DBAB98EC7}" type="presParOf" srcId="{7821C964-BEC3-4525-927F-0D07539DA9F6}" destId="{F9B60938-2743-4AA3-ACF6-5BB105F2440C}" srcOrd="1" destOrd="0" presId="urn:microsoft.com/office/officeart/2005/8/layout/vList2"/>
    <dgm:cxn modelId="{948A050E-6489-47E6-8C95-78E540BAA201}" type="presParOf" srcId="{7821C964-BEC3-4525-927F-0D07539DA9F6}" destId="{F8A3D75E-D8C1-4A67-B0AC-7A17C3DA844E}" srcOrd="2" destOrd="0" presId="urn:microsoft.com/office/officeart/2005/8/layout/vList2"/>
    <dgm:cxn modelId="{1868D8B8-8C39-4721-BCD2-A271A3A20E94}" type="presParOf" srcId="{7821C964-BEC3-4525-927F-0D07539DA9F6}" destId="{D55444DF-6F24-4ABE-BC73-E586D647F18F}" srcOrd="3" destOrd="0" presId="urn:microsoft.com/office/officeart/2005/8/layout/vList2"/>
    <dgm:cxn modelId="{0FB2E31E-74B6-491B-8C75-2E5ACEE4F32A}" type="presParOf" srcId="{7821C964-BEC3-4525-927F-0D07539DA9F6}" destId="{A4802BD6-BA1B-43FE-8007-AE4BE3CFDFC9}" srcOrd="4" destOrd="0" presId="urn:microsoft.com/office/officeart/2005/8/layout/vList2"/>
    <dgm:cxn modelId="{9C27015A-8F2A-40CD-95E6-EB575582D7B7}" type="presParOf" srcId="{7821C964-BEC3-4525-927F-0D07539DA9F6}" destId="{49388F69-A452-418E-A7C4-7DBD87B5C6EB}" srcOrd="5" destOrd="0" presId="urn:microsoft.com/office/officeart/2005/8/layout/vList2"/>
    <dgm:cxn modelId="{606396AE-ECC5-4096-A00B-EB2D859DAB76}" type="presParOf" srcId="{7821C964-BEC3-4525-927F-0D07539DA9F6}" destId="{D5424E49-0766-44B2-A64D-8AB0773103F9}" srcOrd="6" destOrd="0" presId="urn:microsoft.com/office/officeart/2005/8/layout/vList2"/>
    <dgm:cxn modelId="{1DE608EC-4DD4-4F81-8747-77AB8BD82623}" type="presParOf" srcId="{7821C964-BEC3-4525-927F-0D07539DA9F6}" destId="{6CF7D6D8-FF26-4BF5-BA40-CEED450CE01E}" srcOrd="7" destOrd="0" presId="urn:microsoft.com/office/officeart/2005/8/layout/vList2"/>
    <dgm:cxn modelId="{BFDB1B90-4227-458B-9A3C-6BE15DF65758}" type="presParOf" srcId="{7821C964-BEC3-4525-927F-0D07539DA9F6}" destId="{48BCC30B-63DC-4184-884C-73D837D3BF64}" srcOrd="8" destOrd="0" presId="urn:microsoft.com/office/officeart/2005/8/layout/vList2"/>
    <dgm:cxn modelId="{C11BF6C9-9D7C-42E3-A983-C72A7904E629}" type="presParOf" srcId="{7821C964-BEC3-4525-927F-0D07539DA9F6}" destId="{D37551A4-E656-4A0B-AEDF-D9D60C11F7B8}" srcOrd="9" destOrd="0" presId="urn:microsoft.com/office/officeart/2005/8/layout/vList2"/>
    <dgm:cxn modelId="{8FE87568-316D-4E8A-97E1-EFD64C76C2F9}" type="presParOf" srcId="{7821C964-BEC3-4525-927F-0D07539DA9F6}" destId="{1FAF5C52-C443-4E9C-8326-1431F00787B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86CC6-9910-46C8-9331-D3EE19E05552}">
      <dsp:nvSpPr>
        <dsp:cNvPr id="0" name=""/>
        <dsp:cNvSpPr/>
      </dsp:nvSpPr>
      <dsp:spPr>
        <a:xfrm>
          <a:off x="41722" y="1158728"/>
          <a:ext cx="892445" cy="8924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B5471-69AE-42B1-AD9D-15DD016E4702}">
      <dsp:nvSpPr>
        <dsp:cNvPr id="0" name=""/>
        <dsp:cNvSpPr/>
      </dsp:nvSpPr>
      <dsp:spPr>
        <a:xfrm>
          <a:off x="241108" y="1372022"/>
          <a:ext cx="517618" cy="51761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BE018-EAAA-4EE6-A316-4F3E519F75D1}">
      <dsp:nvSpPr>
        <dsp:cNvPr id="0" name=""/>
        <dsp:cNvSpPr/>
      </dsp:nvSpPr>
      <dsp:spPr>
        <a:xfrm>
          <a:off x="112540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информационная система? (ИС)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5406" y="1158728"/>
        <a:ext cx="2103621" cy="892445"/>
      </dsp:txXfrm>
    </dsp:sp>
    <dsp:sp modelId="{B326E7DC-0C90-424B-A200-8AEBFA0B18A2}">
      <dsp:nvSpPr>
        <dsp:cNvPr id="0" name=""/>
        <dsp:cNvSpPr/>
      </dsp:nvSpPr>
      <dsp:spPr>
        <a:xfrm>
          <a:off x="3595567" y="1158728"/>
          <a:ext cx="892445" cy="8924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3B927-781A-4FAF-9E5E-C60FCD3F43EF}">
      <dsp:nvSpPr>
        <dsp:cNvPr id="0" name=""/>
        <dsp:cNvSpPr/>
      </dsp:nvSpPr>
      <dsp:spPr>
        <a:xfrm>
          <a:off x="3782981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0FE72-10FF-46B7-973F-E2F4668CD611}">
      <dsp:nvSpPr>
        <dsp:cNvPr id="0" name=""/>
        <dsp:cNvSpPr/>
      </dsp:nvSpPr>
      <dsp:spPr>
        <a:xfrm>
          <a:off x="4679251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Система Управления Базами Данных (СУБД)?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9251" y="1158728"/>
        <a:ext cx="2103621" cy="892445"/>
      </dsp:txXfrm>
    </dsp:sp>
    <dsp:sp modelId="{221F8FDC-CDC4-4B42-9760-8327DAF1E95A}">
      <dsp:nvSpPr>
        <dsp:cNvPr id="0" name=""/>
        <dsp:cNvSpPr/>
      </dsp:nvSpPr>
      <dsp:spPr>
        <a:xfrm>
          <a:off x="7149412" y="1158728"/>
          <a:ext cx="892445" cy="8924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FDF7B-93FA-4E70-8339-7144B18863A5}">
      <dsp:nvSpPr>
        <dsp:cNvPr id="0" name=""/>
        <dsp:cNvSpPr/>
      </dsp:nvSpPr>
      <dsp:spPr>
        <a:xfrm>
          <a:off x="7336826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4005C5-8C91-4E30-BEBE-C0BFA828B9F4}">
      <dsp:nvSpPr>
        <dsp:cNvPr id="0" name=""/>
        <dsp:cNvSpPr/>
      </dsp:nvSpPr>
      <dsp:spPr>
        <a:xfrm>
          <a:off x="823309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Что такое База Данных? (БД)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33096" y="1158728"/>
        <a:ext cx="2103621" cy="892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612CD-64AF-4281-81C6-983B96116BFE}">
      <dsp:nvSpPr>
        <dsp:cNvPr id="0" name=""/>
        <dsp:cNvSpPr/>
      </dsp:nvSpPr>
      <dsp:spPr>
        <a:xfrm>
          <a:off x="0" y="104791"/>
          <a:ext cx="11134725" cy="8174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Выполнить А</a:t>
          </a:r>
          <a:r>
            <a:rPr lang="ru-RU" sz="2000" kern="1200" dirty="0" smtClean="0"/>
            <a:t>нализ предметной области и поставить задачи  по разработке автоматизированной информационной системы компьютерные сети.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903" y="144694"/>
        <a:ext cx="11054919" cy="737601"/>
      </dsp:txXfrm>
    </dsp:sp>
    <dsp:sp modelId="{F8A3D75E-D8C1-4A67-B0AC-7A17C3DA844E}">
      <dsp:nvSpPr>
        <dsp:cNvPr id="0" name=""/>
        <dsp:cNvSpPr/>
      </dsp:nvSpPr>
      <dsp:spPr>
        <a:xfrm>
          <a:off x="0" y="980959"/>
          <a:ext cx="11134725" cy="79560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smtClean="0"/>
            <a:t>Выбрать необходимые технологии и программы для разработки информационной системы.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838" y="1019797"/>
        <a:ext cx="11057049" cy="717924"/>
      </dsp:txXfrm>
    </dsp:sp>
    <dsp:sp modelId="{A4802BD6-BA1B-43FE-8007-AE4BE3CFDFC9}">
      <dsp:nvSpPr>
        <dsp:cNvPr id="0" name=""/>
        <dsp:cNvSpPr/>
      </dsp:nvSpPr>
      <dsp:spPr>
        <a:xfrm>
          <a:off x="0" y="1834159"/>
          <a:ext cx="11134725" cy="79560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Сп</a:t>
          </a:r>
          <a:r>
            <a:rPr lang="ru-RU" sz="2000" kern="1200" dirty="0" smtClean="0"/>
            <a:t>роектировать архитектуры автоматизированной информационной системы и разработать ее функциональные модули.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838" y="1872997"/>
        <a:ext cx="11057049" cy="717924"/>
      </dsp:txXfrm>
    </dsp:sp>
    <dsp:sp modelId="{D5424E49-0766-44B2-A64D-8AB0773103F9}">
      <dsp:nvSpPr>
        <dsp:cNvPr id="0" name=""/>
        <dsp:cNvSpPr/>
      </dsp:nvSpPr>
      <dsp:spPr>
        <a:xfrm>
          <a:off x="0" y="2726517"/>
          <a:ext cx="11134725" cy="79560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smtClean="0"/>
            <a:t>Разработать базу данных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838" y="2765355"/>
        <a:ext cx="11057049" cy="717924"/>
      </dsp:txXfrm>
    </dsp:sp>
    <dsp:sp modelId="{48BCC30B-63DC-4184-884C-73D837D3BF64}">
      <dsp:nvSpPr>
        <dsp:cNvPr id="0" name=""/>
        <dsp:cNvSpPr/>
      </dsp:nvSpPr>
      <dsp:spPr>
        <a:xfrm>
          <a:off x="0" y="3579717"/>
          <a:ext cx="11134725" cy="79560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5. Реализовать функциональные модули автоматизированной информационной системы с использованием выбранных технологий и программных средств.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838" y="3618555"/>
        <a:ext cx="11057049" cy="717924"/>
      </dsp:txXfrm>
    </dsp:sp>
    <dsp:sp modelId="{1FAF5C52-C443-4E9C-8326-1431F00787B7}">
      <dsp:nvSpPr>
        <dsp:cNvPr id="0" name=""/>
        <dsp:cNvSpPr/>
      </dsp:nvSpPr>
      <dsp:spPr>
        <a:xfrm>
          <a:off x="0" y="4432917"/>
          <a:ext cx="11134725" cy="10328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Про т</a:t>
          </a:r>
          <a:r>
            <a:rPr lang="ru-RU" sz="2000" kern="1200" dirty="0" smtClean="0"/>
            <a:t>естировать разработанную автоматизированную информационную систему компьютерные сети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19" y="4483336"/>
        <a:ext cx="11033887" cy="93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452F4-FF0A-008B-5B03-B2E7059B5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1BFE6D-2683-03A4-2810-33F1E20C3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6D1CAB-F74B-B379-1049-65C8D849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BA788F-4E84-E958-E306-3DF979E3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05CA6-5A54-6790-1AC3-7B195D53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59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D0B7B-2CF3-B781-374D-4DF7BC18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C131D-2175-F50F-E6EB-5E2FB0FC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68FC22-828D-DFA6-4BF2-73E9451E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9C7F8-6204-AE69-1032-71DFA157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CDEA01-4A20-A88F-A1B3-7727E28B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45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07CC7-8B44-7E51-0BA3-6341D5FE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63D57-BB56-33CC-1DF5-C032960C7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EDD09D-390C-2FE3-0EEA-91CDAE27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22678-74F7-A2D5-43CD-2024D7D7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FF06DF-AE22-508D-3A3B-3F0F4308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6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55328-5E88-0587-3AE7-F08A2E86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C9435-AA1F-4B65-FD49-EF948EDC5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7612D4-C488-FE91-E041-80A247058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CC5955-D1FE-A472-60F9-34C48DA0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C64C69-F18B-FC14-ED1D-D3B119F7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3542E7-A2E7-ED61-82DB-CED70B45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67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DEF21-D109-501C-9E36-A45366AD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2AA73-924A-A1E7-9802-0447B063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0D6FD-0739-A567-6EEE-72EB609C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3C1783-FA16-C7B0-73C5-B4D5A0621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665242-9EFB-B3FF-E46E-7514DC209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6B00098-C55E-8DC5-AFC8-FAE2A419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118AE0-7515-BBA3-AEFB-C75D5A9B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2CCBD1-9BF8-783B-AF00-F274D4FB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2AB70-9EBC-740E-11D0-F851471F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CB273D-2C47-7C23-881C-A150F3C5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50FD9-0A9D-3718-7E1E-A23A7EA5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8E5062-A811-935D-4BFB-8FF0C7FC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15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85F952-A513-FB4E-20BF-37FF3DB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22C77D-FA54-7167-7F09-854AA5EA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53A2BE-648D-FB9A-D886-9AA983F9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8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A40AB-D93D-CC93-580C-5013296F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DADD17-826A-A684-A38D-023A2D8A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A96DC9-39F6-D786-8514-4436740E6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BEA761-1EF5-8D9C-0415-2B424B42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C5BFAB-46E4-EC9C-0550-852A021C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9DC46C-DD09-EB2E-7367-E684E3DE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4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69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A2587-7463-768F-7EAD-B50E9B08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79612B-65CB-F7C5-3202-79B7547A5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59C06F-13E6-1BB6-E04B-C718F73B6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E9626D-4A2B-CE10-4F42-A8ED6BED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C3BC11-93BE-9B42-FA46-20069464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ADA92D-6777-BF4E-D8A7-7BBDBFA7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0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D3E60-743E-F121-A74A-5AC0E150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41DC11-7CFB-8E5F-02E0-2A66710BB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E16DC0-0C11-BD1E-ACE6-73A4B488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CBD0F3-39BB-21D9-18CC-B878D257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CADA42-41B7-0990-14E6-CCB6BD46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30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D5D8B7-2045-EECD-915A-8DB7CA798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DF5ADF-4AF2-B164-CA7F-A69DA717F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B564F-416C-7E22-EEA5-F1F56A3D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CCBE25-5AD5-6F8D-5A24-0C2F0589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98EB9-EFAD-13DA-3167-149377A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3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4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53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CB0F3-4F17-E461-63F9-4E798469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814530-A52B-1435-8992-C756DC167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9B950-BA17-E855-0CE8-A95C5E963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1036B-B1AC-5B09-0E83-F3A75585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EA018-A9E2-0894-FBFB-6F12992B9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4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Объемный человек, работающий в домашней странице Office">
            <a:extLst>
              <a:ext uri="{FF2B5EF4-FFF2-40B4-BE49-F238E27FC236}">
                <a16:creationId xmlns:a16="http://schemas.microsoft.com/office/drawing/2014/main" id="{34463354-5078-FC84-445A-F7E79CEA7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B2FD73-A423-4565-92F6-B7ACCF9B96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913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5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DA0CA-35D1-FC5B-6FD6-73D015A74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5024761" cy="2902857"/>
          </a:xfrm>
        </p:spPr>
        <p:txBody>
          <a:bodyPr anchor="b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ru-RU" sz="2800" dirty="0" smtClean="0"/>
              <a:t>выпускная квалификационная работа</a:t>
            </a:r>
            <a:r>
              <a:rPr lang="ru-RU" sz="2700" i="0" dirty="0" smtClean="0"/>
              <a:t> на тему </a:t>
            </a:r>
            <a:r>
              <a:rPr lang="ru-RU" sz="2700" dirty="0" smtClean="0"/>
              <a:t>Проектирование </a:t>
            </a:r>
            <a:r>
              <a:rPr lang="ru-RU" sz="2700" dirty="0"/>
              <a:t>и реализация автоматизированной обучающей системы по учебной дисциплине "компьютерные сети</a:t>
            </a:r>
            <a:r>
              <a:rPr lang="ru-RU" sz="2700" dirty="0" smtClean="0"/>
              <a:t>"</a:t>
            </a:r>
            <a:endParaRPr lang="ru-RU" sz="2800" i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69FDFE-C3D2-A039-A989-FBCA1249C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84" y="5176646"/>
            <a:ext cx="7792376" cy="1543750"/>
          </a:xfrm>
        </p:spPr>
        <p:txBody>
          <a:bodyPr>
            <a:noAutofit/>
          </a:bodyPr>
          <a:lstStyle/>
          <a:p>
            <a:r>
              <a:rPr lang="ru-RU" dirty="0"/>
              <a:t>Руководитель работы: Андреева Татьяна Викторовна</a:t>
            </a:r>
          </a:p>
          <a:p>
            <a:pPr>
              <a:lnSpc>
                <a:spcPct val="110000"/>
              </a:lnSpc>
            </a:pPr>
            <a:r>
              <a:rPr lang="ru-RU" sz="1400" dirty="0" smtClean="0">
                <a:solidFill>
                  <a:srgbClr val="FFFFFF"/>
                </a:solidFill>
              </a:rPr>
              <a:t>Работу </a:t>
            </a:r>
            <a:r>
              <a:rPr lang="ru-RU" sz="1400" dirty="0">
                <a:solidFill>
                  <a:srgbClr val="FFFFFF"/>
                </a:solidFill>
              </a:rPr>
              <a:t>выполнил:</a:t>
            </a:r>
          </a:p>
          <a:p>
            <a:pPr>
              <a:lnSpc>
                <a:spcPct val="110000"/>
              </a:lnSpc>
            </a:pPr>
            <a:r>
              <a:rPr lang="ru-RU" sz="1400" dirty="0">
                <a:solidFill>
                  <a:srgbClr val="FFFFFF"/>
                </a:solidFill>
              </a:rPr>
              <a:t>Студент группы </a:t>
            </a:r>
            <a:r>
              <a:rPr lang="ru-RU" sz="1400" dirty="0" smtClean="0">
                <a:solidFill>
                  <a:srgbClr val="FFFFFF"/>
                </a:solidFill>
              </a:rPr>
              <a:t>4и1 Федоров М.А.</a:t>
            </a:r>
            <a:endParaRPr lang="ru-RU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28048-E2FC-D950-A7C6-0D13A262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r>
              <a:rPr lang="en-US" sz="31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endParaRPr lang="en-US" sz="31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978889"/>
              </p:ext>
            </p:extLst>
          </p:nvPr>
        </p:nvGraphicFramePr>
        <p:xfrm>
          <a:off x="2107312" y="664308"/>
          <a:ext cx="3797300" cy="56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3" imgW="6981814" imgH="10334638" progId="Visio.Drawing.15">
                  <p:embed/>
                </p:oleObj>
              </mc:Choice>
              <mc:Fallback>
                <p:oleObj r:id="rId3" imgW="6981814" imgH="10334638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312" y="664308"/>
                        <a:ext cx="3797300" cy="5631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12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7975-5F63-8785-C8F9-DAD96281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r>
              <a:rPr lang="ru-RU" sz="3700" kern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700" kern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классов</a:t>
            </a:r>
            <a:endParaRPr lang="en-US" sz="3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952500" y="838201"/>
            <a:ext cx="6311900" cy="54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2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Изображение выглядит как фиолетовый, Фиолетовый, Пурпурный цве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F2C908-2D48-E650-921D-45276E6D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92622-7288-89A0-799A-1969CA64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 информационной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«Компьютерные сети»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DEC1A-8C47-1E8A-5A7F-76869093B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153406" cy="3207258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информационной системы включает в себя несколько пунктов: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 в программном обеспечении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Management Studio 2018 (SSMS)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Разработка программного продукта в программном обеспечении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Microsoft Visual Studio 2022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продукта с помощью модульного тестирования 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070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9182704-E36C-6707-22AC-739E381DA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 r="27306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C133D-7022-9B51-2C49-B46A05B8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20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EF5618-1D10-AE08-9DC3-EA2AA0B5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4004" y="1632737"/>
            <a:ext cx="3532148" cy="320725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разработки Базы 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были созданы следующие таблицы: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Datezadania</a:t>
            </a:r>
          </a:p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Homezadania</a:t>
            </a:r>
          </a:p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Zodania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78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5E1FD92-31B9-4273-BECA-D837FFFC53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4C3A8-9318-05F0-71E1-5ADAFE11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таблиц в Базе Данных и заполнение данных в них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89CFF8B-C654-32A2-EF91-F8E89A341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3" r="-2" b="19829"/>
          <a:stretch/>
        </p:blipFill>
        <p:spPr bwMode="auto">
          <a:xfrm>
            <a:off x="561862" y="883463"/>
            <a:ext cx="3719192" cy="2542032"/>
          </a:xfrm>
          <a:prstGeom prst="rect">
            <a:avLst/>
          </a:prstGeom>
          <a:noFill/>
        </p:spPr>
      </p:pic>
      <p:pic>
        <p:nvPicPr>
          <p:cNvPr id="23" name="Рисунок 22" descr="Изображение выглядит как Прямоугольник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37D0277-157E-185B-5BC4-CEE252FC1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0672" b="-3"/>
          <a:stretch/>
        </p:blipFill>
        <p:spPr bwMode="auto">
          <a:xfrm>
            <a:off x="4416141" y="3548348"/>
            <a:ext cx="3721608" cy="2542032"/>
          </a:xfrm>
          <a:prstGeom prst="rect">
            <a:avLst/>
          </a:prstGeom>
          <a:noFill/>
        </p:spPr>
      </p:pic>
      <p:sp>
        <p:nvSpPr>
          <p:cNvPr id="48" name="Rectangle 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14175" y="3425495"/>
            <a:ext cx="3901966" cy="28391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054" y="883462"/>
            <a:ext cx="4103663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Изображение выглядит как фиолетовый, Фиолетовый, Пурпурный цве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F2C908-2D48-E650-921D-45276E6D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92622-7288-89A0-799A-1969CA64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4" y="122254"/>
            <a:ext cx="3438144" cy="594105"/>
          </a:xfrm>
        </p:spPr>
        <p:txBody>
          <a:bodyPr anchor="b">
            <a:normAutofit fontScale="90000"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АИС компьютерные сети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DEC1A-8C47-1E8A-5A7F-76869093B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4" y="1318144"/>
            <a:ext cx="5153406" cy="362053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 информационной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сети в приложении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в себя следующие пункты: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именем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Shkola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Создание страниц и классов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Привязка базы данных к приложению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продукта с помощью модульного тестирования 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384" y="5178175"/>
            <a:ext cx="399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Опишем несколько страниц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12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2D240-C664-D5C2-C9A3-DB01AAFA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498" y="2023110"/>
            <a:ext cx="3259501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Разработка приложения </a:t>
            </a:r>
            <a:r>
              <a:rPr lang="ru-RU" sz="2600" dirty="0"/>
              <a:t>А</a:t>
            </a:r>
            <a:r>
              <a:rPr lang="en-US" sz="2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ИС «</a:t>
            </a:r>
            <a:r>
              <a:rPr lang="ru-RU" sz="2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Компьютерные сети»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3CFCC-5A6F-EFD5-900D-A671B2267D42}"/>
              </a:ext>
            </a:extLst>
          </p:cNvPr>
          <p:cNvSpPr txBox="1"/>
          <p:nvPr/>
        </p:nvSpPr>
        <p:spPr>
          <a:xfrm>
            <a:off x="1564907" y="171951"/>
            <a:ext cx="621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(Основное окно)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6" y="1825625"/>
            <a:ext cx="7661541" cy="41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D873-6254-BFF6-EB11-411BF599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Окно регистрации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9A098D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083" y="511237"/>
            <a:ext cx="8049973" cy="45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A2547-C2EB-77A9-32B6-5FD3C23C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Окно авторизации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F00E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083" y="678179"/>
            <a:ext cx="8082633" cy="45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A2547-C2EB-77A9-32B6-5FD3C23C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738" y="2040201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Окно авторизации</a:t>
            </a:r>
          </a:p>
        </p:txBody>
      </p:sp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90A2547-C2EB-77A9-32B6-5FD3C23C42C5}"/>
              </a:ext>
            </a:extLst>
          </p:cNvPr>
          <p:cNvSpPr txBox="1">
            <a:spLocks/>
          </p:cNvSpPr>
          <p:nvPr/>
        </p:nvSpPr>
        <p:spPr>
          <a:xfrm>
            <a:off x="9037907" y="2175510"/>
            <a:ext cx="28520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 smtClean="0"/>
              <a:t>Окно</a:t>
            </a:r>
            <a:r>
              <a:rPr lang="ru-RU" sz="3100" dirty="0"/>
              <a:t> </a:t>
            </a:r>
            <a:r>
              <a:rPr lang="ru-RU" sz="3100" dirty="0" smtClean="0"/>
              <a:t>выполненного домашнего задания</a:t>
            </a:r>
            <a:endParaRPr lang="en-US" sz="3100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6373" y="-6748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485" y="8167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02847" y="35444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63056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484" y="905231"/>
            <a:ext cx="8090898" cy="45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FF36726-36A6-3944-5738-B769090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ъект 10">
            <a:extLst>
              <a:ext uri="{FF2B5EF4-FFF2-40B4-BE49-F238E27FC236}">
                <a16:creationId xmlns:a16="http://schemas.microsoft.com/office/drawing/2014/main" id="{066DB6A5-5A07-C0EC-8E95-DDFAB0A0C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40858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08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A2547-C2EB-77A9-32B6-5FD3C23C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738" y="2040201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Окно авторизации</a:t>
            </a:r>
          </a:p>
        </p:txBody>
      </p:sp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90A2547-C2EB-77A9-32B6-5FD3C23C42C5}"/>
              </a:ext>
            </a:extLst>
          </p:cNvPr>
          <p:cNvSpPr txBox="1">
            <a:spLocks/>
          </p:cNvSpPr>
          <p:nvPr/>
        </p:nvSpPr>
        <p:spPr>
          <a:xfrm>
            <a:off x="9037907" y="2175510"/>
            <a:ext cx="28520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 smtClean="0"/>
              <a:t>Окно</a:t>
            </a:r>
            <a:r>
              <a:rPr lang="ru-RU" sz="3100" dirty="0"/>
              <a:t> </a:t>
            </a:r>
            <a:r>
              <a:rPr lang="ru-RU" sz="3100" dirty="0" smtClean="0"/>
              <a:t>выставление оценок</a:t>
            </a:r>
            <a:endParaRPr lang="en-US" sz="3100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6373" y="-6748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485" y="8167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02847" y="35444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E434F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483" y="991049"/>
            <a:ext cx="8082633" cy="45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19BEF-F0B8-AFEC-237D-BC778155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dirty="0" err="1"/>
              <a:t>Тестирование</a:t>
            </a:r>
            <a:r>
              <a:rPr lang="en-US" sz="2900" dirty="0"/>
              <a:t> </a:t>
            </a:r>
            <a:r>
              <a:rPr lang="en-US" sz="2900" dirty="0" err="1"/>
              <a:t>программного</a:t>
            </a:r>
            <a:r>
              <a:rPr lang="en-US" sz="2900" dirty="0"/>
              <a:t> </a:t>
            </a:r>
            <a:r>
              <a:rPr lang="en-US" sz="2900" dirty="0" err="1"/>
              <a:t>продукта</a:t>
            </a:r>
            <a:r>
              <a:rPr lang="en-US" sz="2900" dirty="0"/>
              <a:t> с </a:t>
            </a:r>
            <a:r>
              <a:rPr lang="en-US" sz="2900" dirty="0" err="1"/>
              <a:t>помощью</a:t>
            </a:r>
            <a:r>
              <a:rPr lang="en-US" sz="2900" dirty="0"/>
              <a:t> </a:t>
            </a:r>
            <a:r>
              <a:rPr lang="en-US" sz="2900" dirty="0" err="1"/>
              <a:t>модульного</a:t>
            </a:r>
            <a:r>
              <a:rPr lang="en-US" sz="2900" dirty="0"/>
              <a:t> </a:t>
            </a:r>
            <a:r>
              <a:rPr lang="en-US" sz="2900" dirty="0" err="1"/>
              <a:t>тестирования</a:t>
            </a:r>
            <a:r>
              <a:rPr lang="en-US" sz="2900" dirty="0"/>
              <a:t> «Unit Test»</a:t>
            </a:r>
          </a:p>
        </p:txBody>
      </p:sp>
      <p:pic>
        <p:nvPicPr>
          <p:cNvPr id="9" name="Рисунок 8" descr="Изображение выглядит как текст, Шрифт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D34A298-8BDC-F1E5-37AD-01464BD4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7" y="1202298"/>
            <a:ext cx="5069590" cy="1937037"/>
          </a:xfrm>
          <a:prstGeom prst="rect">
            <a:avLst/>
          </a:prstGeom>
        </p:spPr>
      </p:pic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E5D8F1-9F17-E6D3-3220-B898C4AB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507" y="841051"/>
            <a:ext cx="5065776" cy="2659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139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Рабочий стол, освещенный солнцем">
            <a:extLst>
              <a:ext uri="{FF2B5EF4-FFF2-40B4-BE49-F238E27FC236}">
                <a16:creationId xmlns:a16="http://schemas.microsoft.com/office/drawing/2014/main" id="{0A3FDEAE-6507-2AF4-231E-3854E1848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735" b="1199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EB1E5-D949-1682-5374-9A730D6B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u-RU" sz="5000" dirty="0"/>
              <a:t>Заключение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D1421D0B-528A-6DD2-8B23-A5B577C0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259489"/>
            <a:ext cx="10506456" cy="3090035"/>
          </a:xfrm>
        </p:spPr>
        <p:txBody>
          <a:bodyPr>
            <a:noAutofit/>
          </a:bodyPr>
          <a:lstStyle/>
          <a:p>
            <a:r>
              <a:rPr lang="ru-RU" sz="2000" dirty="0"/>
              <a:t>В ходе </a:t>
            </a:r>
            <a:r>
              <a:rPr lang="ru-RU" sz="2000" dirty="0" smtClean="0"/>
              <a:t>выпускной квалификационной работы были </a:t>
            </a:r>
            <a:r>
              <a:rPr lang="ru-RU" sz="2000" dirty="0"/>
              <a:t>спроектированы и разработана </a:t>
            </a:r>
            <a:r>
              <a:rPr lang="ru-RU" sz="2000" dirty="0" smtClean="0"/>
              <a:t>автоматизированная информационная </a:t>
            </a:r>
            <a:r>
              <a:rPr lang="ru-RU" sz="2000" dirty="0"/>
              <a:t>система, помимо были выполнены все поставленные цели и задачи данной работы. В ходе выполнения </a:t>
            </a:r>
            <a:r>
              <a:rPr lang="ru-RU" sz="2000" dirty="0" smtClean="0"/>
              <a:t>были </a:t>
            </a:r>
            <a:r>
              <a:rPr lang="ru-RU" sz="2000" dirty="0"/>
              <a:t>созданы </a:t>
            </a:r>
            <a:r>
              <a:rPr lang="ru-RU" sz="2000" dirty="0" smtClean="0"/>
              <a:t>три </a:t>
            </a:r>
            <a:r>
              <a:rPr lang="ru-RU" sz="2000" dirty="0"/>
              <a:t>вида диаграмм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В ходе </a:t>
            </a:r>
            <a:r>
              <a:rPr lang="ru-RU" sz="2000" dirty="0" smtClean="0"/>
              <a:t>работы </a:t>
            </a:r>
            <a:r>
              <a:rPr lang="ru-RU" sz="2000" dirty="0"/>
              <a:t>была разработана База Данных при помощи СУБД SQL Server Management, которая содержит все основные таблицы с данными для корректной работы приложения.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ru-RU" sz="2000" dirty="0" smtClean="0"/>
              <a:t>Так же было </a:t>
            </a:r>
            <a:r>
              <a:rPr lang="ru-RU" sz="2000" dirty="0"/>
              <a:t>создано приложение </a:t>
            </a:r>
            <a:r>
              <a:rPr lang="ru-RU" sz="2000" dirty="0" smtClean="0"/>
              <a:t>«Компьютерные сети» </a:t>
            </a:r>
            <a:r>
              <a:rPr lang="ru-RU" sz="2000" dirty="0"/>
              <a:t>в программном обеспечении «Visual Studio» на языке программирования «#C».</a:t>
            </a:r>
            <a:endParaRPr lang="en-US" sz="2000" dirty="0"/>
          </a:p>
          <a:p>
            <a:r>
              <a:rPr lang="ru-RU" sz="2000" dirty="0" smtClean="0"/>
              <a:t>После  было </a:t>
            </a:r>
            <a:r>
              <a:rPr lang="ru-RU" sz="2000" dirty="0"/>
              <a:t>выполнено модульное тестирование программного продукта </a:t>
            </a:r>
            <a:r>
              <a:rPr lang="ru-RU" sz="2000" dirty="0" smtClean="0"/>
              <a:t>АИС «Компьютерные сети».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666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B06F57-5E28-532A-A4E8-0D70F0E3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8758D-A4F4-B863-56E0-3EF6D61A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ru-RU" sz="5600" dirty="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Информационная система?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1AEA-E32F-DFB4-7F3A-E287A053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ru-RU" sz="1900">
                <a:solidFill>
                  <a:srgbClr val="FFFFFF"/>
                </a:solidFill>
              </a:rPr>
              <a:t>Информационная система - это взаимосвязанная совокупность средств, методов и персонала, используемых для хранения, обработки и выдачи информации в интересах достижения поставленной цели.</a:t>
            </a:r>
          </a:p>
          <a:p>
            <a:r>
              <a:rPr lang="ru-RU" sz="1900">
                <a:solidFill>
                  <a:srgbClr val="FFFFFF"/>
                </a:solidFill>
              </a:rPr>
              <a:t>Следует отметить, что техническое воплощение информационной системы само по себе ничего не будет значить, если не учтена роль человека, для которого предназначена производимая информация и без кото¬рого невозможно ее получение и представление.</a:t>
            </a:r>
          </a:p>
          <a:p>
            <a:endParaRPr lang="ru-RU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7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CA8B1C-CFEA-600D-78A7-7BC54B6FB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38DF4-0925-8FCA-1B7D-A15B47B0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ru-RU" sz="620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Система Управления Базами Данных?</a:t>
            </a:r>
            <a:r>
              <a:rPr lang="en-US" sz="620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620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СУБД)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08280-07A0-E17F-3312-57CC5FA2D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</a:rPr>
              <a:t>СУБД – системы, предоставляющие средства работы с БД. Являются инструментом для разработки прикладных программ, использующих БД. </a:t>
            </a:r>
          </a:p>
          <a:p>
            <a:r>
              <a:rPr lang="ru-RU" sz="2000" dirty="0">
                <a:solidFill>
                  <a:srgbClr val="FFFFFF"/>
                </a:solidFill>
              </a:rPr>
              <a:t>СУБД осуществляют ввод, проверку, систематизацию, поиск и обработку данных, распечатку их в виде отчётов.</a:t>
            </a:r>
          </a:p>
        </p:txBody>
      </p:sp>
    </p:spTree>
    <p:extLst>
      <p:ext uri="{BB962C8B-B14F-4D97-AF65-F5344CB8AC3E}">
        <p14:creationId xmlns:p14="http://schemas.microsoft.com/office/powerpoint/2010/main" val="1904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325E1C-C8E1-F315-1E00-81A957D30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F8C0D-25B1-BC74-91C5-E7A1765A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ru-RU" sz="8000">
                <a:ln w="22225">
                  <a:solidFill>
                    <a:srgbClr val="FFFFFF"/>
                  </a:solidFill>
                </a:ln>
                <a:noFill/>
              </a:rPr>
              <a:t>Что такое База Данных? (БД)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95B585-10BB-CD43-1DD6-A0295500E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База данных - это хранилище для большого количества систематизированных данных, с которыми можно производить определённые действия. Под действиями понимается добавление, удаление, изменение, копирование, упорядочивание и прочее</a:t>
            </a:r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5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EDB28-AD56-E0D3-568B-D6E97AEF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ВКР</a:t>
            </a:r>
            <a:r>
              <a:rPr lang="ru-RU" sz="4800" dirty="0"/>
              <a:t/>
            </a:r>
            <a:br>
              <a:rPr lang="ru-RU" sz="4800" dirty="0"/>
            </a:b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720C58C8-DF2E-195E-A395-1E6C614AE7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73836646"/>
              </p:ext>
            </p:extLst>
          </p:nvPr>
        </p:nvGraphicFramePr>
        <p:xfrm>
          <a:off x="528637" y="1027906"/>
          <a:ext cx="11134725" cy="553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9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Сфера из сетки и узлов">
            <a:extLst>
              <a:ext uri="{FF2B5EF4-FFF2-40B4-BE49-F238E27FC236}">
                <a16:creationId xmlns:a16="http://schemas.microsoft.com/office/drawing/2014/main" id="{A67498F7-46B3-5FC6-1761-6DFC9C22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77" b="22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04F19-E684-79DA-828D-85E8144D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065862"/>
            <a:ext cx="6238011" cy="4726276"/>
          </a:xfrm>
        </p:spPr>
        <p:txBody>
          <a:bodyPr>
            <a:normAutofit/>
          </a:bodyPr>
          <a:lstStyle/>
          <a:p>
            <a:pPr algn="r"/>
            <a:r>
              <a:rPr lang="ru-RU" sz="5600" dirty="0" smtClean="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создается Атоматизированнаяинформационная система компьютерные сети</a:t>
            </a:r>
            <a:r>
              <a:rPr lang="en-US" sz="5600" dirty="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600" dirty="0">
                <a:ln w="22225">
                  <a:solidFill>
                    <a:srgbClr val="FFFFFF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6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86CC1-4F0C-F1C0-78F7-B4A720B7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899" y="696686"/>
            <a:ext cx="4601730" cy="5617028"/>
          </a:xfrm>
        </p:spPr>
        <p:txBody>
          <a:bodyPr anchor="ctr">
            <a:normAutofit/>
          </a:bodyPr>
          <a:lstStyle/>
          <a:p>
            <a:r>
              <a:rPr lang="ru-RU" dirty="0"/>
              <a:t>Актуальность </a:t>
            </a:r>
            <a:r>
              <a:rPr lang="ru-RU" dirty="0" smtClean="0"/>
              <a:t>это вопроса заключается в том, </a:t>
            </a:r>
            <a:r>
              <a:rPr lang="ru-RU" dirty="0"/>
              <a:t>что автоматизированная информационная система в образовательной организации является неотъемлемым инструментом для эффективной работы между обучающимися и учителем.</a:t>
            </a:r>
          </a:p>
        </p:txBody>
      </p:sp>
    </p:spTree>
    <p:extLst>
      <p:ext uri="{BB962C8B-B14F-4D97-AF65-F5344CB8AC3E}">
        <p14:creationId xmlns:p14="http://schemas.microsoft.com/office/powerpoint/2010/main" val="37873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75D15-F668-7050-A871-8F4E4FD4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01338BC6-31EC-7F84-3DB0-E2EFD429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в данной </a:t>
            </a:r>
            <a:r>
              <a:rPr lang="ru-RU" sz="2400" dirty="0"/>
              <a:t>в</a:t>
            </a:r>
            <a:r>
              <a:rPr lang="ru-RU" sz="2400" dirty="0" smtClean="0"/>
              <a:t>ыпускной квалификационной работе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имеются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вида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 деятельности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55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0CC73-09E0-BF1A-3B44-B412E1DB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</a:t>
            </a:r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</a:t>
            </a:r>
            <a:endParaRPr lang="en-US" sz="3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0405"/>
              </p:ext>
            </p:extLst>
          </p:nvPr>
        </p:nvGraphicFramePr>
        <p:xfrm>
          <a:off x="770639" y="707037"/>
          <a:ext cx="7042145" cy="559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3" imgW="3467143" imgH="2752636" progId="Visio.Drawing.15">
                  <p:embed/>
                </p:oleObj>
              </mc:Choice>
              <mc:Fallback>
                <p:oleObj r:id="rId3" imgW="3467143" imgH="275263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639" y="707037"/>
                        <a:ext cx="7042145" cy="5594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459" y="4026392"/>
            <a:ext cx="87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Учитель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2932912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605</Words>
  <Application>Microsoft Office PowerPoint</Application>
  <PresentationFormat>Широкоэкранный</PresentationFormat>
  <Paragraphs>67</Paragraphs>
  <Slides>22</Slides>
  <Notes>0</Notes>
  <HiddenSlides>0</HiddenSlides>
  <MMClips>5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Franklin Gothic Heavy</vt:lpstr>
      <vt:lpstr>Times New Roman</vt:lpstr>
      <vt:lpstr>AfterhoursVTI</vt:lpstr>
      <vt:lpstr>Тема Office</vt:lpstr>
      <vt:lpstr>Visio.Drawing.15</vt:lpstr>
      <vt:lpstr>выпускная квалификационная работа на тему Проектирование и реализация автоматизированной обучающей системы по учебной дисциплине "компьютерные сети"</vt:lpstr>
      <vt:lpstr>Введение</vt:lpstr>
      <vt:lpstr>Что такое Информационная система?</vt:lpstr>
      <vt:lpstr>Что такое Система Управления Базами Данных? (СУБД)</vt:lpstr>
      <vt:lpstr>Что такое База Данных? (БД)</vt:lpstr>
      <vt:lpstr>Цели ВКР </vt:lpstr>
      <vt:lpstr>Для чего создается Атоматизированнаяинформационная система компьютерные сети </vt:lpstr>
      <vt:lpstr>Разработка UML-Диаграмм</vt:lpstr>
      <vt:lpstr>Диаграмма вариантов использования</vt:lpstr>
      <vt:lpstr>Диаграмма деятельности</vt:lpstr>
      <vt:lpstr>Диаграмма классов</vt:lpstr>
      <vt:lpstr>Разработка автоматизированной информационной системы «Компьютерные сети»</vt:lpstr>
      <vt:lpstr>Разработка Базы Данных</vt:lpstr>
      <vt:lpstr>Создание таблиц в Базе Данных и заполнение данных в них</vt:lpstr>
      <vt:lpstr>Создание АИС компьютерные сети</vt:lpstr>
      <vt:lpstr>Разработка приложения АИС «Компьютерные сети»</vt:lpstr>
      <vt:lpstr>Окно регистрации</vt:lpstr>
      <vt:lpstr>Окно авторизации</vt:lpstr>
      <vt:lpstr>Окно авторизации</vt:lpstr>
      <vt:lpstr>Окно авторизации</vt:lpstr>
      <vt:lpstr>Тестирование программного продукта с помощью модульного тестирования «Unit Test»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 Проектирование и разработка информационной системы «Туристическая фирма»</dc:title>
  <dc:creator>ivan.soshin@dnevnik.ru</dc:creator>
  <cp:lastModifiedBy>User Windows</cp:lastModifiedBy>
  <cp:revision>32</cp:revision>
  <dcterms:created xsi:type="dcterms:W3CDTF">2023-04-22T06:20:41Z</dcterms:created>
  <dcterms:modified xsi:type="dcterms:W3CDTF">2024-05-15T19:09:12Z</dcterms:modified>
</cp:coreProperties>
</file>